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embeddedFontLst>
    <p:embeddedFont>
      <p:font typeface="Arimo"/>
      <p:regular r:id="rId23"/>
      <p:bold r:id="rId24"/>
      <p:italic r:id="rId25"/>
      <p:boldItalic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Arimo-bold.fntdata"/><Relationship Id="rId23" Type="http://schemas.openxmlformats.org/officeDocument/2006/relationships/font" Target="fonts/Arim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mo-boldItalic.fntdata"/><Relationship Id="rId25" Type="http://schemas.openxmlformats.org/officeDocument/2006/relationships/font" Target="fonts/Arimo-italic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23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>
            <p:ph idx="2" type="sldImg"/>
          </p:nvPr>
        </p:nvSpPr>
        <p:spPr>
          <a:xfrm>
            <a:off x="1371600" y="763588"/>
            <a:ext cx="5019675" cy="37623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777875" y="4776788"/>
            <a:ext cx="6208713" cy="451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143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600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057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/>
        </p:nvSpPr>
        <p:spPr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/>
          <p:nvPr/>
        </p:nvSpPr>
        <p:spPr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2" type="sldNum"/>
          </p:nvPr>
        </p:nvSpPr>
        <p:spPr>
          <a:xfrm>
            <a:off x="4398963" y="9555163"/>
            <a:ext cx="3363912" cy="493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0" name="Shape 70"/>
          <p:cNvSpPr txBox="1"/>
          <p:nvPr/>
        </p:nvSpPr>
        <p:spPr>
          <a:xfrm>
            <a:off x="4398963" y="9555163"/>
            <a:ext cx="3365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1" name="Shape 71"/>
          <p:cNvSpPr txBox="1"/>
          <p:nvPr/>
        </p:nvSpPr>
        <p:spPr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2" name="Shape 72"/>
          <p:cNvSpPr txBox="1"/>
          <p:nvPr/>
        </p:nvSpPr>
        <p:spPr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1371600" y="763588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777875" y="4776788"/>
            <a:ext cx="6208713" cy="45164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371600" y="763588"/>
            <a:ext cx="5019675" cy="37623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777875" y="4776788"/>
            <a:ext cx="6208713" cy="45164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371600" y="763588"/>
            <a:ext cx="5019675" cy="37623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777875" y="4776788"/>
            <a:ext cx="6208713" cy="45164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371600" y="763588"/>
            <a:ext cx="5019675" cy="37623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777875" y="4776788"/>
            <a:ext cx="6208713" cy="45164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371600" y="763588"/>
            <a:ext cx="5019675" cy="37623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777875" y="4776788"/>
            <a:ext cx="6208713" cy="45164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371600" y="763588"/>
            <a:ext cx="5019675" cy="37623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777875" y="4776788"/>
            <a:ext cx="6208713" cy="451643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371600" y="763588"/>
            <a:ext cx="5019675" cy="37623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371600" y="763588"/>
            <a:ext cx="5019600" cy="37623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777875" y="4776788"/>
            <a:ext cx="62088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4398963" y="9555163"/>
            <a:ext cx="3363900" cy="493800"/>
          </a:xfrm>
          <a:prstGeom prst="rect">
            <a:avLst/>
          </a:prstGeom>
        </p:spPr>
        <p:txBody>
          <a:bodyPr anchorCtr="0" anchor="b" bIns="0" lIns="0" rIns="0" wrap="square" tIns="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 rot="5400000">
            <a:off x="2309019" y="-246856"/>
            <a:ext cx="4516437" cy="8220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 rot="5400000">
            <a:off x="5313362" y="2757488"/>
            <a:ext cx="4673600" cy="2054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 rot="5400000">
            <a:off x="1127125" y="777875"/>
            <a:ext cx="4673600" cy="6013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4963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SzPts val="1400"/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SzPts val="1400"/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604963"/>
            <a:ext cx="4033838" cy="451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43438" y="1604963"/>
            <a:ext cx="4033837" cy="451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ts val="1400"/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SzPts val="1400"/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ts val="14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ts val="1400"/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SzPts val="1400"/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ts val="1400"/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0" name="Shape 6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ts val="1400"/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ts val="1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SzPts val="1400"/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SzPts val="1400"/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4.jpg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13525" cy="5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88240" cy="34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34475" cy="7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/>
          <p:nvPr/>
        </p:nvSpPr>
        <p:spPr>
          <a:xfrm>
            <a:off x="8382000" y="6172200"/>
            <a:ext cx="609600" cy="306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20" name="Shape 20"/>
          <p:cNvSpPr/>
          <p:nvPr/>
        </p:nvSpPr>
        <p:spPr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wrap="square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1" name="Shape 21"/>
          <p:cNvCxnSpPr/>
          <p:nvPr/>
        </p:nvCxnSpPr>
        <p:spPr>
          <a:xfrm>
            <a:off x="0" y="6096000"/>
            <a:ext cx="9144000" cy="1588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22" name="Shape 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5277" y="114300"/>
            <a:ext cx="962624" cy="95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Shape 24"/>
          <p:cNvCxnSpPr/>
          <p:nvPr/>
        </p:nvCxnSpPr>
        <p:spPr>
          <a:xfrm>
            <a:off x="0" y="1066013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5" name="Shape 25"/>
          <p:cNvSpPr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34475" cy="77439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/>
          <p:nvPr/>
        </p:nvSpPr>
        <p:spPr>
          <a:xfrm>
            <a:off x="163513" y="6172200"/>
            <a:ext cx="4824412" cy="30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wrap="square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28" name="Shape 28"/>
          <p:cNvCxnSpPr/>
          <p:nvPr/>
        </p:nvCxnSpPr>
        <p:spPr>
          <a:xfrm>
            <a:off x="0" y="6096000"/>
            <a:ext cx="9144000" cy="1588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9" name="Shape 29"/>
          <p:cNvSpPr txBox="1"/>
          <p:nvPr>
            <p:ph type="title"/>
          </p:nvPr>
        </p:nvSpPr>
        <p:spPr>
          <a:xfrm>
            <a:off x="1143000" y="1447800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4963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SzPts val="1400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1" name="Shape 31"/>
          <p:cNvSpPr/>
          <p:nvPr/>
        </p:nvSpPr>
        <p:spPr>
          <a:xfrm>
            <a:off x="6054700" y="6172200"/>
            <a:ext cx="3013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wrap="square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McLaughlin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5.jp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1084175"/>
            <a:ext cx="9096300" cy="49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Team 24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“Remote Chessboard”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4572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20</a:t>
            </a:r>
            <a:r>
              <a:rPr b="0" i="0" lang="en-U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2017</a:t>
            </a:r>
          </a:p>
        </p:txBody>
      </p:sp>
      <p:sp>
        <p:nvSpPr>
          <p:cNvPr id="77" name="Shape 77"/>
          <p:cNvSpPr/>
          <p:nvPr/>
        </p:nvSpPr>
        <p:spPr>
          <a:xfrm>
            <a:off x="63500" y="-893763"/>
            <a:ext cx="2466975" cy="18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63500" y="-877888"/>
            <a:ext cx="2505075" cy="1819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9096375" y="233363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155575" y="103188"/>
            <a:ext cx="184150" cy="3540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414338" y="1581150"/>
            <a:ext cx="185737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304800" y="609600"/>
            <a:ext cx="8839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Font typeface="Times New Roman"/>
              <a:buNone/>
            </a:pP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Preliminary </a:t>
            </a:r>
            <a:r>
              <a:rPr b="0" i="0" lang="en-US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Design Review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73100" y="1619250"/>
            <a:ext cx="185738" cy="354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2889250" y="6440488"/>
            <a:ext cx="185738" cy="352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542250"/>
            <a:ext cx="6856800" cy="540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Communication Protocol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62000" y="1266113"/>
            <a:ext cx="82200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Communication between Phones will occur through WiFi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lang="en-US"/>
              <a:t>Communication between Chessboard and Phone will occur through bluetooth using an SPP Profile for sending short bursts of data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RN4870- 4.2 BLE Module Shielded $8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Provides maximum range of 1m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Low Energy Module</a:t>
            </a:r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-US" sz="1800"/>
              <a:t>ASCII Interface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584975"/>
            <a:ext cx="7073700" cy="48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Choosing a Microcontroller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462000" y="1306801"/>
            <a:ext cx="8145900" cy="4779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/>
              <a:t>ATMega32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provides USART to interface with Bluetooth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SPI terminal for RFID Reader Serial Buses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Low Power Consumption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sz="1800"/>
              <a:t>Low Throughput and Computational Power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buNone/>
            </a:pPr>
            <a:r>
              <a:rPr b="1" lang="en-US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ARM LPC1769FBD100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4A4D"/>
              </a:buClr>
              <a:buSzPts val="1800"/>
              <a:buFont typeface="Arial"/>
              <a:buChar char="●"/>
            </a:pPr>
            <a:r>
              <a:rPr lang="en-US" sz="1800">
                <a:solidFill>
                  <a:srgbClr val="4A4A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512 kB of flash memory, 64 kB of data memory, Ethernet MAC, USB Device/Host/OTG, 4 UARTs, 3 SSP/SPI, 3 I2C, I2S motor control PWM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4A4A4D"/>
              </a:buClr>
              <a:buSzPts val="1800"/>
              <a:buFont typeface="Arial"/>
              <a:buChar char="●"/>
            </a:pPr>
            <a:r>
              <a:rPr b="1" lang="en-US" sz="1800">
                <a:solidFill>
                  <a:srgbClr val="4A4A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 times more functionality</a:t>
            </a:r>
            <a:r>
              <a:rPr lang="en-US" sz="1800">
                <a:solidFill>
                  <a:srgbClr val="4A4A4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than ATMega32 and will provide room for project to continue to grow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471575"/>
            <a:ext cx="6848400" cy="113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LEDs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-24579"/>
          <a:stretch/>
        </p:blipFill>
        <p:spPr>
          <a:xfrm>
            <a:off x="4750125" y="2631275"/>
            <a:ext cx="34671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idx="1" type="body"/>
          </p:nvPr>
        </p:nvSpPr>
        <p:spPr>
          <a:xfrm>
            <a:off x="462000" y="1276113"/>
            <a:ext cx="82200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ts val="2200"/>
              <a:buChar char="●"/>
            </a:pPr>
            <a:r>
              <a:rPr lang="en-US" sz="2200"/>
              <a:t>LED edge-lit acrylic lighting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 sz="2200"/>
              <a:t>- Surface friction can be modified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 sz="2200"/>
              <a:t>- Custom sized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 sz="2200"/>
              <a:t>- Easier for the RFID scanners to read through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 sz="2200"/>
              <a:t>- Attached to metal frame to create the supporting board surface.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7950" y="4331200"/>
            <a:ext cx="1790700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566825"/>
            <a:ext cx="7209000" cy="51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Android Application/ Microcontroller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62000" y="1239025"/>
            <a:ext cx="8193600" cy="4723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1800"/>
              <a:t>illegalMoveDetection()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-US" sz="1800"/>
              <a:t>Engine to assess legality of moves before sending to opponent’s android application.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/>
              <a:t>ledController()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-US" sz="1800"/>
              <a:t>Controls LED using MUX to select which LED to light in each row. Will help in reducing the number of traces on PCB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 sz="1800"/>
              <a:t>gameLogic()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-US" sz="1800"/>
              <a:t>checkmates, draw conditions, three-fold repetitions, and castling problems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/>
              <a:t>chessBoardUI()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-US" sz="1800"/>
              <a:t>Design simple to use UI to display moves</a:t>
            </a:r>
          </a:p>
          <a:p>
            <a:pPr indent="-342900" lvl="0" marL="34290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34290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553850"/>
            <a:ext cx="6822900" cy="539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Budget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62000" y="1324763"/>
            <a:ext cx="82200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342900">
              <a:spcBef>
                <a:spcPts val="0"/>
              </a:spcBef>
              <a:buNone/>
            </a:pPr>
            <a:r>
              <a:rPr lang="en-US"/>
              <a:t>Microcontroller: $2-$12</a:t>
            </a:r>
          </a:p>
          <a:p>
            <a:pPr indent="-342900" lvl="0" marL="342900">
              <a:spcBef>
                <a:spcPts val="0"/>
              </a:spcBef>
              <a:buNone/>
            </a:pPr>
            <a:r>
              <a:rPr lang="en-US"/>
              <a:t>RFID Tags:        $15</a:t>
            </a:r>
          </a:p>
          <a:p>
            <a:pPr indent="-342900" lvl="0" marL="342900">
              <a:spcBef>
                <a:spcPts val="0"/>
              </a:spcBef>
              <a:buNone/>
            </a:pPr>
            <a:r>
              <a:rPr lang="en-US"/>
              <a:t>RFID Readers:   $2(x64)</a:t>
            </a:r>
          </a:p>
          <a:p>
            <a:pPr indent="-342900" lvl="0" marL="342900">
              <a:spcBef>
                <a:spcPts val="0"/>
              </a:spcBef>
              <a:buNone/>
            </a:pPr>
            <a:r>
              <a:rPr lang="en-US"/>
              <a:t>PCB:                ~$30</a:t>
            </a:r>
          </a:p>
          <a:p>
            <a:pPr indent="-342900" lvl="0" marL="342900">
              <a:spcBef>
                <a:spcPts val="0"/>
              </a:spcBef>
              <a:buNone/>
            </a:pPr>
            <a:r>
              <a:rPr lang="en-US"/>
              <a:t>LED:                &lt;$2(x64)</a:t>
            </a:r>
          </a:p>
          <a:p>
            <a:pPr indent="-342900" lvl="0" marL="342900" rtl="0">
              <a:spcBef>
                <a:spcPts val="0"/>
              </a:spcBef>
              <a:buNone/>
            </a:pPr>
            <a:r>
              <a:rPr lang="en-US"/>
              <a:t>Raw Materials:   $10</a:t>
            </a:r>
          </a:p>
          <a:p>
            <a:pPr indent="-342900" lvl="0" marL="342900">
              <a:spcBef>
                <a:spcPts val="0"/>
              </a:spcBef>
              <a:buNone/>
            </a:pPr>
            <a:r>
              <a:rPr lang="en-US"/>
              <a:t>BT Module:        $8</a:t>
            </a:r>
          </a:p>
          <a:p>
            <a:pPr indent="-342900" lvl="0" marL="342900">
              <a:spcBef>
                <a:spcPts val="0"/>
              </a:spcBef>
              <a:buNone/>
            </a:pPr>
            <a:r>
              <a:rPr lang="en-US"/>
              <a:t>Total:                ~$350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81001" y="533401"/>
            <a:ext cx="6324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MDR Deliverable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81000" y="1320338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Detection of piece movement within a 3x3 grid and transmitting information to a mobile phone. Assembly of LED and Sensor Array(David, Battsooj)</a:t>
            </a: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Software Skeleton and Microcontroller(Shashwat)</a:t>
            </a: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Demonstrates:</a:t>
            </a: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Accurate detection of unique piece ID</a:t>
            </a: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Detecting the removal and placing of pieces within a 3x3 grid</a:t>
            </a: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Relaying information to Android Application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2716475" y="2888355"/>
            <a:ext cx="3406200" cy="124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</a:t>
            </a:r>
            <a:r>
              <a:rPr lang="en-US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506025"/>
            <a:ext cx="6883800" cy="45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Q&amp;A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84750" y="1387643"/>
            <a:ext cx="8127300" cy="1884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lang="en-US"/>
              <a:t>Would people actually buy it?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	Ans:	YES! Square-Off chess was funded in only 3 weeks, and being sold by 250$ per board on indiegogo.com.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462000" y="1404438"/>
            <a:ext cx="82200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Char char="●"/>
            </a:pPr>
            <a:r>
              <a:rPr lang="en-US"/>
              <a:t>Chess equipment standard?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US Chess Federation has established Tournament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Sizing Standard.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	“The 75% Guideline”. </a:t>
            </a: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457200" y="506025"/>
            <a:ext cx="6883800" cy="459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Q&amp;A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6084775" y="1457175"/>
            <a:ext cx="2646900" cy="1998900"/>
          </a:xfrm>
          <a:prstGeom prst="rect">
            <a:avLst/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661150" y="522429"/>
            <a:ext cx="61449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Team Introduction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61138" y="3511675"/>
            <a:ext cx="2010000" cy="3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Battsooj Bayarsaikhan</a:t>
            </a:r>
          </a:p>
        </p:txBody>
      </p:sp>
      <p:pic>
        <p:nvPicPr>
          <p:cNvPr descr="IMG_1645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775" y="1574338"/>
            <a:ext cx="2646900" cy="17645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347600" y="1457175"/>
            <a:ext cx="2646900" cy="1998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550" y="1457175"/>
            <a:ext cx="1599168" cy="19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684075" y="3511675"/>
            <a:ext cx="28818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Shashwat Patel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1403675" y="5066600"/>
            <a:ext cx="21522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David Nguyen</a:t>
            </a:r>
          </a:p>
        </p:txBody>
      </p:sp>
      <p:sp>
        <p:nvSpPr>
          <p:cNvPr id="97" name="Shape 97"/>
          <p:cNvSpPr/>
          <p:nvPr/>
        </p:nvSpPr>
        <p:spPr>
          <a:xfrm>
            <a:off x="3069452" y="3576625"/>
            <a:ext cx="3005100" cy="236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0720.JPG" id="98" name="Shape 98"/>
          <p:cNvPicPr preferRelativeResize="0"/>
          <p:nvPr/>
        </p:nvPicPr>
        <p:blipFill rotWithShape="1">
          <a:blip r:embed="rId5">
            <a:alphaModFix/>
          </a:blip>
          <a:srcRect b="10706" l="2489" r="2489" t="16950"/>
          <a:stretch/>
        </p:blipFill>
        <p:spPr>
          <a:xfrm>
            <a:off x="3404838" y="3576613"/>
            <a:ext cx="2334324" cy="2369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67675" y="522429"/>
            <a:ext cx="61449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Content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4963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457200" lvl="0" marL="4572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Problem Statement</a:t>
            </a:r>
          </a:p>
          <a:p>
            <a:pPr indent="-457200" lvl="0" marL="457200" marR="0" rtl="0" algn="l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System Specifications</a:t>
            </a:r>
          </a:p>
          <a:p>
            <a:pPr indent="-457200" lvl="0" marL="457200" marR="0" rtl="0" algn="l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Design Alternatives</a:t>
            </a:r>
          </a:p>
          <a:p>
            <a:pPr indent="-457200" lvl="0" marL="457200" marR="0" rtl="0" algn="l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Block Diagra</a:t>
            </a: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</a:t>
            </a:r>
          </a:p>
          <a:p>
            <a:pPr indent="-457200" lvl="0" marL="457200" marR="0" rtl="0" algn="l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b="0" i="0" lang="en-US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Budget</a:t>
            </a:r>
          </a:p>
          <a:p>
            <a:pPr indent="0" lvl="0" marL="0" marR="0" rtl="0" algn="l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691325" y="475869"/>
            <a:ext cx="6855000" cy="5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Problem Statement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45900" y="1393075"/>
            <a:ext cx="5033100" cy="4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Merriweather"/>
                <a:ea typeface="Merriweather"/>
                <a:cs typeface="Merriweather"/>
                <a:sym typeface="Merriweather"/>
              </a:rPr>
              <a:t>Digitization</a:t>
            </a:r>
            <a:r>
              <a:rPr lang="en-US" sz="2000">
                <a:latin typeface="Merriweather"/>
                <a:ea typeface="Merriweather"/>
                <a:cs typeface="Merriweather"/>
                <a:sym typeface="Merriweather"/>
              </a:rPr>
              <a:t> of Entertainment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○"/>
            </a:pPr>
            <a:r>
              <a:rPr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interconnected</a:t>
            </a:r>
          </a:p>
          <a:p>
            <a:pPr indent="-355600" lvl="1" marL="9144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○"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convenient</a:t>
            </a:r>
          </a:p>
          <a:p>
            <a:pPr indent="-355600" lvl="1" marL="9144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Char char="○"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less holistic experience</a:t>
            </a:r>
          </a:p>
          <a:p>
            <a:pPr indent="-457200" lvl="0" marL="4572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Chess.com 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</a:pPr>
            <a:r>
              <a:rPr lang="en-US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18 million+ members</a:t>
            </a: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Goal</a:t>
            </a:r>
          </a:p>
          <a:p>
            <a:pPr indent="-355600" lvl="1" marL="9144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"/>
              <a:buChar char="○"/>
            </a:pP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To create a chessboard that allows users to </a:t>
            </a: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play remotely while providing</a:t>
            </a: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 a more intimate experience</a:t>
            </a:r>
          </a:p>
          <a:p>
            <a: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None/>
            </a:pPr>
            <a:r>
              <a:t/>
            </a:r>
            <a:endParaRPr b="0" i="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701" y="3839825"/>
            <a:ext cx="3341110" cy="18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8700" y="1334626"/>
            <a:ext cx="3341100" cy="2218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798225" y="483569"/>
            <a:ext cx="62892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System </a:t>
            </a:r>
            <a:r>
              <a:rPr lang="en-US">
                <a:latin typeface="Merriweather"/>
                <a:ea typeface="Merriweather"/>
                <a:cs typeface="Merriweather"/>
                <a:sym typeface="Merriweather"/>
              </a:rPr>
              <a:t>Requirement</a:t>
            </a:r>
            <a:br>
              <a:rPr i="0" lang="en-US" sz="3000" u="none" cap="none" strike="noStrike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</a:p>
        </p:txBody>
      </p:sp>
      <p:sp>
        <p:nvSpPr>
          <p:cNvPr id="118" name="Shape 118"/>
          <p:cNvSpPr txBox="1"/>
          <p:nvPr/>
        </p:nvSpPr>
        <p:spPr>
          <a:xfrm>
            <a:off x="490950" y="1285800"/>
            <a:ext cx="8162100" cy="4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 sz="2000"/>
              <a:t>An ideal system/solution must possess the following characteristics: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indent="-355600" lvl="0" marL="91440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Detect every move/changes on the board accurately</a:t>
            </a:r>
          </a:p>
          <a:p>
            <a:pPr indent="-355600" lvl="0" marL="9144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Identify different types of pieces </a:t>
            </a:r>
          </a:p>
          <a:p>
            <a:pPr indent="-355600" lvl="0" marL="91440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Verify </a:t>
            </a:r>
            <a:r>
              <a:rPr lang="en-US" sz="2000"/>
              <a:t>eligibility</a:t>
            </a:r>
            <a:r>
              <a:rPr lang="en-US" sz="2000"/>
              <a:t> of recorded move</a:t>
            </a:r>
          </a:p>
          <a:p>
            <a:pPr indent="-355600" lvl="0" marL="91440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Indicate </a:t>
            </a:r>
            <a:r>
              <a:rPr lang="en-US" sz="2000"/>
              <a:t>illegal</a:t>
            </a:r>
            <a:r>
              <a:rPr lang="en-US" sz="2000"/>
              <a:t> moves</a:t>
            </a:r>
          </a:p>
          <a:p>
            <a:pPr indent="-355600" lvl="0" marL="91440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Fast response time (&lt;2s)</a:t>
            </a:r>
          </a:p>
          <a:p>
            <a:pPr indent="-355600" lvl="0" marL="914400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Standard sized (5cm-6cm squares) (3.75in king height)</a:t>
            </a:r>
          </a:p>
          <a:p>
            <a:pPr indent="-355600" lvl="0" marL="914400" rtl="0">
              <a:spcBef>
                <a:spcPts val="0"/>
              </a:spcBef>
              <a:buSzPts val="2000"/>
              <a:buAutoNum type="arabicPeriod"/>
            </a:pPr>
            <a:r>
              <a:rPr lang="en-US" sz="2000"/>
              <a:t>Reflect opponent’s move clearly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95175" y="524968"/>
            <a:ext cx="31416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Design Alternatives 1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708600" y="5586600"/>
            <a:ext cx="7726800" cy="3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https://www.kickstarter.com/projects/14758633/chesstronic-smart-chess-board/description</a:t>
            </a:r>
          </a:p>
          <a:p>
            <a:pPr indent="0" lvl="0" marL="0" marR="0" rtl="0" algn="l">
              <a:lnSpc>
                <a:spcPct val="101000"/>
              </a:lnSpc>
              <a:spcBef>
                <a:spcPts val="1425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401100" y="1243250"/>
            <a:ext cx="7726800" cy="29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-US" sz="1800"/>
              <a:t>Chesstronic Smart Chess Board (Kickstarter)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/>
              <a:t>This project was launched on July 21, 2017, and was cancelled due to underfunding.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-	Similar User Interface (moves are indicated with LEDs)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	-	</a:t>
            </a:r>
            <a:r>
              <a:rPr b="1" i="1" lang="en-US"/>
              <a:t>Lacks in Detecting Individual Pieces</a:t>
            </a:r>
            <a:r>
              <a:rPr lang="en-US"/>
              <a:t> (No RFID readers)</a:t>
            </a:r>
          </a:p>
          <a:p>
            <a:pPr indent="-317500" lvl="0" marL="9144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Assumes every piece is placed in the right locations in the beginning of games.</a:t>
            </a:r>
          </a:p>
          <a:p>
            <a:pPr indent="-317500" lvl="0" marL="914400" rtl="0">
              <a:spcBef>
                <a:spcPts val="0"/>
              </a:spcBef>
              <a:buSzPts val="1400"/>
              <a:buAutoNum type="arabicPeriod"/>
            </a:pPr>
            <a:r>
              <a:rPr lang="en-US"/>
              <a:t>Requires to use the app frequently during game for the special moves (Castling, Pawn Promotion, En Passant).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rPr lang="en-US"/>
              <a:t>Therefore defeats the purpose of the project which is physical intimate experience.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725" y="3241500"/>
            <a:ext cx="3900222" cy="21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481275" y="5387475"/>
            <a:ext cx="8074500" cy="38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342900" rtl="0"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https://www.kickstarter.com/projects/infivention/square-off-worlds-smartest-chess-board-relaunched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08525" y="414425"/>
            <a:ext cx="32352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93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Design Alternatives 2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01100" y="1243250"/>
            <a:ext cx="7736700" cy="25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-US" sz="1800"/>
              <a:t>Square-Off</a:t>
            </a:r>
            <a:r>
              <a:rPr lang="en-US" sz="1800"/>
              <a:t> (Kickstarter)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-US"/>
              <a:t>This project was launched on Nov 5, 2016 and funded.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-	Completely Different User Interface (with self moving parts and no LEDs)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-	</a:t>
            </a:r>
            <a:r>
              <a:rPr b="1" i="1" lang="en-US"/>
              <a:t>Lacks in Detecting Individual Pieces</a:t>
            </a:r>
            <a:r>
              <a:rPr lang="en-US"/>
              <a:t> (No RFID readers)</a:t>
            </a:r>
          </a:p>
          <a:p>
            <a:pPr indent="-317500" lvl="0" marL="9144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Assumes every piece is placed in the right locations in the beginning of games.</a:t>
            </a:r>
          </a:p>
          <a:p>
            <a:pPr indent="-317500" lvl="0" marL="9144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Requires to use the app frequently during game for the special moves (Castling, Pawn Promotion, En Passant). </a:t>
            </a:r>
            <a:r>
              <a:rPr lang="en-US">
                <a:solidFill>
                  <a:schemeClr val="dk1"/>
                </a:solidFill>
              </a:rPr>
              <a:t>Therefore defeats the purpose of the project which is physical intimate experience.</a:t>
            </a:r>
          </a:p>
          <a:p>
            <a:pPr indent="-317500" lvl="0" marL="9144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>
                <a:solidFill>
                  <a:schemeClr val="dk1"/>
                </a:solidFill>
              </a:rPr>
              <a:t>Uses pressure sensors to detect the movements (players have to press hard on the board</a:t>
            </a:r>
          </a:p>
          <a:p>
            <a:pPr indent="-317500" lvl="0" marL="914400" rtl="0">
              <a:spcBef>
                <a:spcPts val="0"/>
              </a:spcBef>
              <a:buClr>
                <a:schemeClr val="dk1"/>
              </a:buClr>
              <a:buSzPts val="1400"/>
              <a:buAutoNum type="arabicPeriod"/>
            </a:pPr>
            <a:r>
              <a:rPr b="1" i="1" lang="en-US">
                <a:solidFill>
                  <a:schemeClr val="dk1"/>
                </a:solidFill>
              </a:rPr>
              <a:t>Uses smaller pieces than standardized size</a:t>
            </a:r>
            <a:r>
              <a:rPr lang="en-US">
                <a:solidFill>
                  <a:schemeClr val="dk1"/>
                </a:solidFill>
              </a:rPr>
              <a:t> to make the movements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19713" l="5342" r="7935" t="18370"/>
          <a:stretch/>
        </p:blipFill>
        <p:spPr>
          <a:xfrm>
            <a:off x="2224075" y="3769875"/>
            <a:ext cx="4090725" cy="18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685800" y="521311"/>
            <a:ext cx="6848475" cy="1133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wrap="square" tIns="450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Our Design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1157361"/>
            <a:ext cx="7334250" cy="441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554350"/>
            <a:ext cx="6848400" cy="1133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-US"/>
              <a:t>RFID Sensing System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4325" y="1409238"/>
            <a:ext cx="8220000" cy="451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ARPT System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Passive Tags</a:t>
            </a:r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LF/HF</a:t>
            </a:r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Lowest radio interference</a:t>
            </a:r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Short read distance</a:t>
            </a:r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Read Only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Active Reader</a:t>
            </a:r>
          </a:p>
          <a:p>
            <a: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/>
              <a:t>Mifare RC522 MFRC-522</a:t>
            </a:r>
          </a:p>
          <a:p>
            <a: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~$2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Bus</a:t>
            </a:r>
          </a:p>
          <a:p>
            <a:pPr indent="-342900" lvl="1" marL="914400" rtl="0">
              <a:spcBef>
                <a:spcPts val="0"/>
              </a:spcBef>
              <a:buSzPts val="1800"/>
              <a:buChar char="○"/>
            </a:pPr>
            <a:r>
              <a:rPr lang="en-US" sz="1800"/>
              <a:t>Such as SPI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9988" y="1409238"/>
            <a:ext cx="28670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4288" y="3152775"/>
            <a:ext cx="28384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